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64" r:id="rId2"/>
    <p:sldId id="260" r:id="rId3"/>
    <p:sldId id="283" r:id="rId4"/>
    <p:sldId id="261" r:id="rId5"/>
    <p:sldId id="262" r:id="rId6"/>
    <p:sldId id="284" r:id="rId7"/>
    <p:sldId id="263" r:id="rId8"/>
    <p:sldId id="285" r:id="rId9"/>
    <p:sldId id="286" r:id="rId10"/>
    <p:sldId id="287" r:id="rId11"/>
    <p:sldId id="288" r:id="rId12"/>
    <p:sldId id="268" r:id="rId13"/>
    <p:sldId id="289" r:id="rId14"/>
    <p:sldId id="290" r:id="rId15"/>
    <p:sldId id="29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2" r:id="rId25"/>
    <p:sldId id="279" r:id="rId26"/>
    <p:sldId id="280" r:id="rId27"/>
    <p:sldId id="281" r:id="rId28"/>
    <p:sldId id="293" r:id="rId29"/>
    <p:sldId id="294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6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01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38D7BB-350B-4AEE-9D20-99AA91C79D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E610C-7777-4A38-94E1-A7866C1C3D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61EBA-5A3F-4985-A41E-46FC365922E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BC977-C11E-4B74-9C0C-A1DBC565B0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80CF1-6CAE-40D8-84AF-A343D3682C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00D8F-5880-4927-B04A-C33E6B30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7871290-D1E2-4088-8151-2C883E4758D3}"/>
              </a:ext>
            </a:extLst>
          </p:cNvPr>
          <p:cNvGrpSpPr/>
          <p:nvPr userDrawn="1"/>
        </p:nvGrpSpPr>
        <p:grpSpPr>
          <a:xfrm>
            <a:off x="0" y="1427371"/>
            <a:ext cx="12192000" cy="5430629"/>
            <a:chOff x="0" y="1427371"/>
            <a:chExt cx="12192000" cy="543062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4AB846-91D5-40F6-BBC6-1B9EC8736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" t="36603" b="6383"/>
            <a:stretch/>
          </p:blipFill>
          <p:spPr>
            <a:xfrm>
              <a:off x="1" y="1427371"/>
              <a:ext cx="12191999" cy="45076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97E0AD-65E6-4EAA-8928-B2E720A5971F}"/>
                </a:ext>
              </a:extLst>
            </p:cNvPr>
            <p:cNvSpPr/>
            <p:nvPr/>
          </p:nvSpPr>
          <p:spPr>
            <a:xfrm>
              <a:off x="0" y="5906419"/>
              <a:ext cx="12192000" cy="951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009628-D51B-485E-9522-CF22291B5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682" y="5921226"/>
              <a:ext cx="2582636" cy="936774"/>
            </a:xfrm>
            <a:prstGeom prst="rect">
              <a:avLst/>
            </a:prstGeom>
          </p:spPr>
        </p:pic>
      </p:grp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5C9C8BD-B5D8-4A98-B379-C8426CE511D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4027" y="228600"/>
            <a:ext cx="10515600" cy="1198771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</a:rPr>
              <a:t>Title for Talk </a:t>
            </a:r>
            <a:endParaRPr lang="en-US" sz="3600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Speaker Name | Speaker Role </a:t>
            </a:r>
          </a:p>
        </p:txBody>
      </p:sp>
    </p:spTree>
    <p:extLst>
      <p:ext uri="{BB962C8B-B14F-4D97-AF65-F5344CB8AC3E}">
        <p14:creationId xmlns:p14="http://schemas.microsoft.com/office/powerpoint/2010/main" val="31530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3C48-B42D-4399-87B1-74B1298B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BE42-8F2F-4EDC-B0FF-691F03BC5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90B4D-9838-4376-9A84-C53D463D3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63" y="5906419"/>
            <a:ext cx="2623457" cy="9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1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413A6-85F2-4672-9325-721AA3BD3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63" y="5906419"/>
            <a:ext cx="2623457" cy="951581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F6C33A-8479-46C3-9425-A8CF761C64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0641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8702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51B0-67F8-4B88-8B12-AA2249DB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14B0-6CB7-442D-8EC5-E7144AF44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75E3D-18F1-4814-9716-B8E2DFCDA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49F28-B5D5-4468-9498-1B2331658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63" y="5906419"/>
            <a:ext cx="2623457" cy="9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9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86E2-EB82-4569-B418-8D433E19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33E24-6F33-4F6C-B1B2-985A388F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746DF-5A49-4317-BF98-49C53F3CA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35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FC67F-BDD2-46A1-8D87-00EF09532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4E1B6-CB1D-4D8C-ADB5-C15167DCA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35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D3CB0-6424-4055-A63E-C41E41981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63" y="5906419"/>
            <a:ext cx="2623457" cy="9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DB655-C069-49ED-897F-2A4E9DBF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34AA7-3A16-401F-B795-7CA8FC09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939"/>
            <a:ext cx="10515600" cy="397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38EA1-52A1-4A97-9B59-D95698650784}"/>
              </a:ext>
            </a:extLst>
          </p:cNvPr>
          <p:cNvSpPr/>
          <p:nvPr userDrawn="1"/>
        </p:nvSpPr>
        <p:spPr>
          <a:xfrm>
            <a:off x="0" y="5906419"/>
            <a:ext cx="12192000" cy="951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4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Maiandra GD" panose="020E0502030308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Maiandra GD" panose="020E0502030308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Maiandra GD" panose="020E0502030308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Maiandra GD" panose="020E0502030308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Maiandra GD" panose="020E0502030308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8A835-D014-4B08-852E-0BC85B7E9DE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4027" y="228600"/>
            <a:ext cx="10515600" cy="1198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</a:rPr>
              <a:t>TITLE OF </a:t>
            </a:r>
            <a:r>
              <a:rPr lang="en-US" sz="3600" dirty="0">
                <a:solidFill>
                  <a:schemeClr val="bg1"/>
                </a:solidFill>
              </a:rPr>
              <a:t>PAPER</a:t>
            </a:r>
            <a:endParaRPr lang="en-US" sz="3600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Presenter’s Name | Role in </a:t>
            </a:r>
            <a:r>
              <a:rPr lang="en-US" sz="1800" dirty="0" err="1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organisation</a:t>
            </a:r>
            <a:endParaRPr lang="en-US" sz="1800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E01F2-90FB-4E8D-A6D4-EECBC7E7D083}"/>
              </a:ext>
            </a:extLst>
          </p:cNvPr>
          <p:cNvGrpSpPr/>
          <p:nvPr/>
        </p:nvGrpSpPr>
        <p:grpSpPr>
          <a:xfrm>
            <a:off x="0" y="1427371"/>
            <a:ext cx="12192000" cy="5430629"/>
            <a:chOff x="0" y="1427371"/>
            <a:chExt cx="12192000" cy="54306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A9D8F8-65B4-4C58-8012-164D28652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" t="36603" b="6383"/>
            <a:stretch/>
          </p:blipFill>
          <p:spPr>
            <a:xfrm>
              <a:off x="1" y="1427371"/>
              <a:ext cx="12191999" cy="45076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39F643-4AA7-4690-8477-0571664A65BB}"/>
                </a:ext>
              </a:extLst>
            </p:cNvPr>
            <p:cNvSpPr/>
            <p:nvPr/>
          </p:nvSpPr>
          <p:spPr>
            <a:xfrm>
              <a:off x="0" y="5906419"/>
              <a:ext cx="12192000" cy="951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013299-A38A-4A90-9E01-7876F91DD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682" y="5921226"/>
              <a:ext cx="2582636" cy="936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39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Methods – Study Protocol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	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565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Methods – Surgical Details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 	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8730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Methods – Primary Endpoints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	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958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Methods – Secondary Endpoints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	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3077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Methods – 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	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6584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BA42-471E-4F4E-83C6-64E664A0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95" y="2530763"/>
            <a:ext cx="9905998" cy="1016977"/>
          </a:xfrm>
        </p:spPr>
        <p:txBody>
          <a:bodyPr>
            <a:normAutofit/>
          </a:bodyPr>
          <a:lstStyle/>
          <a:p>
            <a:pPr algn="ctr"/>
            <a:r>
              <a:rPr lang="en-NZ" sz="6000" dirty="0"/>
              <a:t>Results </a:t>
            </a:r>
          </a:p>
        </p:txBody>
      </p:sp>
    </p:spTree>
    <p:extLst>
      <p:ext uri="{BB962C8B-B14F-4D97-AF65-F5344CB8AC3E}">
        <p14:creationId xmlns:p14="http://schemas.microsoft.com/office/powerpoint/2010/main" val="2533997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Results (Consort Diagram)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856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Results (Baseline Characteristics)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203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Results (Tables and Diagrams)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1299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Results (Tables and Diagrams)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250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0" dirty="0"/>
              <a:t>Starting Question for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Answer 1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Answer 2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Answer 3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Answer 4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8430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Results (Tables and Diagrams)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715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Results (Tables and Diagrams)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1295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Results (Tables and Diagrams)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2025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Author’s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217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BA42-471E-4F4E-83C6-64E664A0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95" y="2530763"/>
            <a:ext cx="9905998" cy="1016977"/>
          </a:xfrm>
        </p:spPr>
        <p:txBody>
          <a:bodyPr>
            <a:normAutofit/>
          </a:bodyPr>
          <a:lstStyle/>
          <a:p>
            <a:pPr algn="ctr"/>
            <a:r>
              <a:rPr lang="en-NZ" sz="60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406897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Strengths of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6747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Limitations of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3636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General Discussion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Issues of interest that may not technically be strengths or weaknesses?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2170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BA42-471E-4F4E-83C6-64E664A0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95" y="2530763"/>
            <a:ext cx="9905998" cy="1016977"/>
          </a:xfrm>
        </p:spPr>
        <p:txBody>
          <a:bodyPr>
            <a:normAutofit/>
          </a:bodyPr>
          <a:lstStyle/>
          <a:p>
            <a:pPr algn="ctr"/>
            <a:r>
              <a:rPr lang="en-NZ" sz="6000" dirty="0"/>
              <a:t>Impact of the study  </a:t>
            </a:r>
          </a:p>
        </p:txBody>
      </p:sp>
    </p:spTree>
    <p:extLst>
      <p:ext uri="{BB962C8B-B14F-4D97-AF65-F5344CB8AC3E}">
        <p14:creationId xmlns:p14="http://schemas.microsoft.com/office/powerpoint/2010/main" val="2298588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1955-3FC8-4885-9131-CFD24226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has the study impacted 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7EA5-F499-4395-9B30-4DB14EE18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Major alterations in practice </a:t>
            </a:r>
          </a:p>
          <a:p>
            <a:r>
              <a:rPr lang="en-NZ" dirty="0"/>
              <a:t>Citation index</a:t>
            </a:r>
          </a:p>
          <a:p>
            <a:r>
              <a:rPr lang="en-NZ" dirty="0"/>
              <a:t>Impact on your practice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558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BA42-471E-4F4E-83C6-64E664A0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95" y="2530763"/>
            <a:ext cx="9905998" cy="1016977"/>
          </a:xfrm>
        </p:spPr>
        <p:txBody>
          <a:bodyPr>
            <a:normAutofit/>
          </a:bodyPr>
          <a:lstStyle/>
          <a:p>
            <a:pPr algn="ctr"/>
            <a:r>
              <a:rPr lang="en-NZ" sz="6000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4274775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9" y="128589"/>
            <a:ext cx="8543925" cy="1100137"/>
          </a:xfrm>
        </p:spPr>
        <p:txBody>
          <a:bodyPr>
            <a:normAutofit/>
          </a:bodyPr>
          <a:lstStyle/>
          <a:p>
            <a:r>
              <a:rPr lang="en-NZ" dirty="0"/>
              <a:t>Ending Question for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Answer 1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Answer 2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Answer 3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Answer 4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231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Background (no more than 7 slides)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Why is this an important clinical question? Show a slide of why this is an important epidemiologic problem (e.g. For a study examining a new intervention for severe sepsis, you could say that - there are 750,000 cases of severe sepsis each year and it is the most common cause of admission to non-coronary ICU) </a:t>
            </a:r>
          </a:p>
          <a:p>
            <a:r>
              <a:rPr lang="en-NZ" dirty="0"/>
              <a:t>Show key studies to date in this area (2-3 slides). It helps to show a summary slide (</a:t>
            </a:r>
            <a:r>
              <a:rPr lang="en-NZ" dirty="0" err="1"/>
              <a:t>e.g</a:t>
            </a:r>
            <a:r>
              <a:rPr lang="en-NZ" dirty="0"/>
              <a:t> a recent meta-analyses)</a:t>
            </a:r>
          </a:p>
          <a:p>
            <a:r>
              <a:rPr lang="en-NZ" dirty="0"/>
              <a:t>Key relevant mechanistic or pathophysiologic issues (1-3 slides)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711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  <a:t>Hypothesis or objective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NZ" dirty="0"/>
              <a:t>‘We hypothesised there would be no difference between the on-pump and off-pump procedures for the two primary outcomes’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u="sng" dirty="0"/>
              <a:t>Primary Outcomes</a:t>
            </a:r>
          </a:p>
          <a:p>
            <a:r>
              <a:rPr lang="en-NZ" dirty="0"/>
              <a:t>Major morbidity and mortality at 1 month </a:t>
            </a:r>
          </a:p>
          <a:p>
            <a:r>
              <a:rPr lang="en-NZ" dirty="0"/>
              <a:t>Major morbidity and mortality at 1 year 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u="sng" dirty="0"/>
              <a:t>Secondary Outcomes</a:t>
            </a:r>
          </a:p>
          <a:p>
            <a:r>
              <a:rPr lang="en-NZ" dirty="0"/>
              <a:t>Completeness of revascularisation </a:t>
            </a:r>
          </a:p>
          <a:p>
            <a:r>
              <a:rPr lang="en-NZ" dirty="0"/>
              <a:t>1-year graft patency </a:t>
            </a:r>
          </a:p>
          <a:p>
            <a:r>
              <a:rPr lang="en-NZ" dirty="0"/>
              <a:t>Neuropsychological test scores</a:t>
            </a:r>
          </a:p>
        </p:txBody>
      </p:sp>
    </p:spTree>
    <p:extLst>
      <p:ext uri="{BB962C8B-B14F-4D97-AF65-F5344CB8AC3E}">
        <p14:creationId xmlns:p14="http://schemas.microsoft.com/office/powerpoint/2010/main" val="193984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BA42-471E-4F4E-83C6-64E664A0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95" y="2530763"/>
            <a:ext cx="9905998" cy="1016977"/>
          </a:xfrm>
        </p:spPr>
        <p:txBody>
          <a:bodyPr>
            <a:normAutofit/>
          </a:bodyPr>
          <a:lstStyle/>
          <a:p>
            <a:pPr algn="ctr"/>
            <a:r>
              <a:rPr lang="en-NZ" sz="6000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19869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Methods – Entry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	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6118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Methods – Inclusion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	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850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Methods – Exclusion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	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565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ikato Cardiothoracic Unit - Presentation Template" id="{E9D5378E-C87E-46D4-AD1E-2100633F36FB}" vid="{C003A7B1-0A55-4639-8A73-7B3B7D4821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Waikato Cardiothoracic Unit - Presentation Template</Template>
  <TotalTime>1</TotalTime>
  <Words>321</Words>
  <Application>Microsoft Office PowerPoint</Application>
  <PresentationFormat>Widescreen</PresentationFormat>
  <Paragraphs>70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Maiandra GD</vt:lpstr>
      <vt:lpstr>Office Theme</vt:lpstr>
      <vt:lpstr>PowerPoint Presentation</vt:lpstr>
      <vt:lpstr>Starting Question for Audience</vt:lpstr>
      <vt:lpstr>INTRODUCTION </vt:lpstr>
      <vt:lpstr>Background (no more than 7 slides)</vt:lpstr>
      <vt:lpstr>Hypothesis or objective</vt:lpstr>
      <vt:lpstr>Methodology</vt:lpstr>
      <vt:lpstr>Methods – Entry Criteria</vt:lpstr>
      <vt:lpstr>Methods – Inclusion Criteria</vt:lpstr>
      <vt:lpstr>Methods – Exclusion Criteria</vt:lpstr>
      <vt:lpstr>Methods – Study Protocol </vt:lpstr>
      <vt:lpstr>Methods – Surgical Details </vt:lpstr>
      <vt:lpstr>Methods – Primary Endpoints </vt:lpstr>
      <vt:lpstr>Methods – Secondary Endpoints </vt:lpstr>
      <vt:lpstr>Methods – Statistical Analysis</vt:lpstr>
      <vt:lpstr>Results </vt:lpstr>
      <vt:lpstr>Results (Consort Diagram)</vt:lpstr>
      <vt:lpstr>Results (Baseline Characteristics)</vt:lpstr>
      <vt:lpstr>Results (Tables and Diagrams)</vt:lpstr>
      <vt:lpstr>Results (Tables and Diagrams)</vt:lpstr>
      <vt:lpstr>Results (Tables and Diagrams)</vt:lpstr>
      <vt:lpstr>Results (Tables and Diagrams)</vt:lpstr>
      <vt:lpstr>Results (Tables and Diagrams)</vt:lpstr>
      <vt:lpstr>Author’s Conclusion</vt:lpstr>
      <vt:lpstr>Discussion</vt:lpstr>
      <vt:lpstr>Strengths of the study</vt:lpstr>
      <vt:lpstr>Limitations of the study</vt:lpstr>
      <vt:lpstr>General Discussion Points</vt:lpstr>
      <vt:lpstr>Impact of the study  </vt:lpstr>
      <vt:lpstr>How has the study impacted on practice</vt:lpstr>
      <vt:lpstr>Ending Question for Audience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davidjmccormack</dc:creator>
  <cp:lastModifiedBy>davidjmccormack</cp:lastModifiedBy>
  <cp:revision>1</cp:revision>
  <dcterms:created xsi:type="dcterms:W3CDTF">2020-04-20T23:53:24Z</dcterms:created>
  <dcterms:modified xsi:type="dcterms:W3CDTF">2020-04-20T23:55:23Z</dcterms:modified>
</cp:coreProperties>
</file>